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18288000" cy="10287000"/>
  <p:notesSz cx="6858000" cy="9144000"/>
  <p:embeddedFontLst>
    <p:embeddedFont>
      <p:font typeface="Lovelace" charset="1" panose="00000500000000000000"/>
      <p:regular r:id="rId35"/>
    </p:embeddedFont>
    <p:embeddedFont>
      <p:font typeface="TT Hoves" charset="1" panose="02000003020000060003"/>
      <p:regular r:id="rId36"/>
    </p:embeddedFont>
    <p:embeddedFont>
      <p:font typeface="TT Hoves Bold" charset="1" panose="02000003020000060003"/>
      <p:regular r:id="rId37"/>
    </p:embeddedFont>
    <p:embeddedFont>
      <p:font typeface="Public Sans Bold" charset="1" panose="00000000000000000000"/>
      <p:regular r:id="rId38"/>
    </p:embeddedFont>
    <p:embeddedFont>
      <p:font typeface="Telegraf" charset="1" panose="00000500000000000000"/>
      <p:regular r:id="rId39"/>
    </p:embeddedFont>
    <p:embeddedFont>
      <p:font typeface="Telegraf Bold" charset="1" panose="00000800000000000000"/>
      <p:regular r:id="rId40"/>
    </p:embeddedFont>
    <p:embeddedFont>
      <p:font typeface="Public Sans" charset="1" panose="00000000000000000000"/>
      <p:regular r:id="rId41"/>
    </p:embeddedFont>
    <p:embeddedFont>
      <p:font typeface="Lovelace Italics" charset="1" panose="00000500000000000000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m1FrKiyo.mp4>
</file>

<file path=ppt/media/image1.png>
</file>

<file path=ppt/media/image10.jpeg>
</file>

<file path=ppt/media/image1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storage.googleapis.com/openimages/web/index.html" TargetMode="External" Type="http://schemas.openxmlformats.org/officeDocument/2006/relationships/hyperlink"/><Relationship Id="rId3" Target="https://github.com/eg4000/SKU110K_CVPR19" TargetMode="External" Type="http://schemas.openxmlformats.org/officeDocument/2006/relationships/hyperlink"/><Relationship Id="rId4" Target="https://frex-o.com/dataset" TargetMode="External" Type="http://schemas.openxmlformats.org/officeDocument/2006/relationships/hyperlink"/><Relationship Id="rId5" Target="https://registry.opendata.aws/amazon-bin-imagery/" TargetMode="External" Type="http://schemas.openxmlformats.org/officeDocument/2006/relationships/hyperlink"/><Relationship Id="rId6" Target="https://github.com/switchablenorms/DeepFashion2" TargetMode="External" Type="http://schemas.openxmlformats.org/officeDocument/2006/relationships/hyperlink"/><Relationship Id="rId7" Target="https://www.kaggle.com/datasets/kristijanp/grocery-store-dataset" TargetMode="External" Type="http://schemas.openxmlformats.org/officeDocument/2006/relationships/hyperlink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embeddings/oleObject1.bin" Type="http://schemas.openxmlformats.org/officeDocument/2006/relationships/oleObjec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VAGm1FrKiyo.mp4" Type="http://schemas.openxmlformats.org/officeDocument/2006/relationships/video"/><Relationship Id="rId4" Target="../media/VAGm1FrKiyo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46029" y="6651137"/>
            <a:ext cx="8338513" cy="8338513"/>
          </a:xfrm>
          <a:custGeom>
            <a:avLst/>
            <a:gdLst/>
            <a:ahLst/>
            <a:cxnLst/>
            <a:rect r="r" b="b" t="t" l="l"/>
            <a:pathLst>
              <a:path h="8338513" w="8338513">
                <a:moveTo>
                  <a:pt x="0" y="0"/>
                </a:moveTo>
                <a:lnTo>
                  <a:pt x="8338513" y="0"/>
                </a:lnTo>
                <a:lnTo>
                  <a:pt x="8338513" y="8338513"/>
                </a:lnTo>
                <a:lnTo>
                  <a:pt x="0" y="8338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090770" y="-5871599"/>
            <a:ext cx="8338513" cy="8338513"/>
          </a:xfrm>
          <a:custGeom>
            <a:avLst/>
            <a:gdLst/>
            <a:ahLst/>
            <a:cxnLst/>
            <a:rect r="r" b="b" t="t" l="l"/>
            <a:pathLst>
              <a:path h="8338513" w="8338513">
                <a:moveTo>
                  <a:pt x="0" y="0"/>
                </a:moveTo>
                <a:lnTo>
                  <a:pt x="8338513" y="0"/>
                </a:lnTo>
                <a:lnTo>
                  <a:pt x="8338513" y="8338512"/>
                </a:lnTo>
                <a:lnTo>
                  <a:pt x="0" y="83385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67543" y="4089208"/>
            <a:ext cx="13352915" cy="2375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72"/>
              </a:lnSpc>
            </a:pPr>
            <a:r>
              <a:rPr lang="en-US" sz="21247" spc="-1317">
                <a:solidFill>
                  <a:srgbClr val="FBF9F5"/>
                </a:solidFill>
                <a:latin typeface="Lovelace"/>
                <a:ea typeface="Lovelace"/>
                <a:cs typeface="Lovelace"/>
                <a:sym typeface="Lovelace"/>
              </a:rPr>
              <a:t>YOLO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79398" y="1028700"/>
            <a:ext cx="5277354" cy="352918"/>
          </a:xfrm>
          <a:custGeom>
            <a:avLst/>
            <a:gdLst/>
            <a:ahLst/>
            <a:cxnLst/>
            <a:rect r="r" b="b" t="t" l="l"/>
            <a:pathLst>
              <a:path h="352918" w="5277354">
                <a:moveTo>
                  <a:pt x="0" y="0"/>
                </a:moveTo>
                <a:lnTo>
                  <a:pt x="5277354" y="0"/>
                </a:lnTo>
                <a:lnTo>
                  <a:pt x="5277354" y="352918"/>
                </a:lnTo>
                <a:lnTo>
                  <a:pt x="0" y="3529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524649" y="6046113"/>
            <a:ext cx="3238701" cy="605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77"/>
              </a:lnSpc>
            </a:pPr>
            <a:r>
              <a:rPr lang="en-US" sz="3555">
                <a:solidFill>
                  <a:srgbClr val="FBF9F5"/>
                </a:solidFill>
                <a:latin typeface="TT Hoves"/>
                <a:ea typeface="TT Hoves"/>
                <a:cs typeface="TT Hoves"/>
                <a:sym typeface="TT Hoves"/>
              </a:rPr>
              <a:t>PRESENTED BY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028402" y="7043058"/>
            <a:ext cx="4013341" cy="1862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77"/>
              </a:lnSpc>
            </a:pPr>
            <a:r>
              <a:rPr lang="en-US" sz="3555" b="true">
                <a:solidFill>
                  <a:srgbClr val="FBF9F5"/>
                </a:solidFill>
                <a:latin typeface="TT Hoves Bold"/>
                <a:ea typeface="TT Hoves Bold"/>
                <a:cs typeface="TT Hoves Bold"/>
                <a:sym typeface="TT Hoves Bold"/>
              </a:rPr>
              <a:t>KHUSHI DK                  MEGHA PRASAD                </a:t>
            </a:r>
          </a:p>
          <a:p>
            <a:pPr algn="just">
              <a:lnSpc>
                <a:spcPts val="4977"/>
              </a:lnSpc>
            </a:pPr>
            <a:r>
              <a:rPr lang="en-US" b="true" sz="3555">
                <a:solidFill>
                  <a:srgbClr val="FBF9F5"/>
                </a:solidFill>
                <a:latin typeface="TT Hoves Bold"/>
                <a:ea typeface="TT Hoves Bold"/>
                <a:cs typeface="TT Hoves Bold"/>
                <a:sym typeface="TT Hoves Bold"/>
              </a:rPr>
              <a:t>RAJATHA       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3010646" y="8905382"/>
            <a:ext cx="5277354" cy="352918"/>
          </a:xfrm>
          <a:custGeom>
            <a:avLst/>
            <a:gdLst/>
            <a:ahLst/>
            <a:cxnLst/>
            <a:rect r="r" b="b" t="t" l="l"/>
            <a:pathLst>
              <a:path h="352918" w="5277354">
                <a:moveTo>
                  <a:pt x="5277354" y="0"/>
                </a:moveTo>
                <a:lnTo>
                  <a:pt x="0" y="0"/>
                </a:lnTo>
                <a:lnTo>
                  <a:pt x="0" y="352918"/>
                </a:lnTo>
                <a:lnTo>
                  <a:pt x="5277354" y="352918"/>
                </a:lnTo>
                <a:lnTo>
                  <a:pt x="527735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80135" y="7043058"/>
            <a:ext cx="4013341" cy="1862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77"/>
              </a:lnSpc>
            </a:pPr>
            <a:r>
              <a:rPr lang="en-US" b="true" sz="3555">
                <a:solidFill>
                  <a:srgbClr val="FBF9F5"/>
                </a:solidFill>
                <a:latin typeface="TT Hoves Bold"/>
                <a:ea typeface="TT Hoves Bold"/>
                <a:cs typeface="TT Hoves Bold"/>
                <a:sym typeface="TT Hoves Bold"/>
              </a:rPr>
              <a:t>1MS22AI023</a:t>
            </a:r>
          </a:p>
          <a:p>
            <a:pPr algn="just">
              <a:lnSpc>
                <a:spcPts val="4977"/>
              </a:lnSpc>
            </a:pPr>
            <a:r>
              <a:rPr lang="en-US" b="true" sz="3555">
                <a:solidFill>
                  <a:srgbClr val="FBF9F5"/>
                </a:solidFill>
                <a:latin typeface="TT Hoves Bold"/>
                <a:ea typeface="TT Hoves Bold"/>
                <a:cs typeface="TT Hoves Bold"/>
                <a:sym typeface="TT Hoves Bold"/>
              </a:rPr>
              <a:t>1MS22AI027</a:t>
            </a:r>
          </a:p>
          <a:p>
            <a:pPr algn="just">
              <a:lnSpc>
                <a:spcPts val="4977"/>
              </a:lnSpc>
            </a:pPr>
            <a:r>
              <a:rPr lang="en-US" b="true" sz="3555">
                <a:solidFill>
                  <a:srgbClr val="FBF9F5"/>
                </a:solidFill>
                <a:latin typeface="TT Hoves Bold"/>
                <a:ea typeface="TT Hoves Bold"/>
                <a:cs typeface="TT Hoves Bold"/>
                <a:sym typeface="TT Hoves Bold"/>
              </a:rPr>
              <a:t>1MS22AI047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90346" y="1802104"/>
            <a:ext cx="10309231" cy="7758678"/>
          </a:xfrm>
          <a:custGeom>
            <a:avLst/>
            <a:gdLst/>
            <a:ahLst/>
            <a:cxnLst/>
            <a:rect r="r" b="b" t="t" l="l"/>
            <a:pathLst>
              <a:path h="7758678" w="10309231">
                <a:moveTo>
                  <a:pt x="0" y="0"/>
                </a:moveTo>
                <a:lnTo>
                  <a:pt x="10309231" y="0"/>
                </a:lnTo>
                <a:lnTo>
                  <a:pt x="10309231" y="7758677"/>
                </a:lnTo>
                <a:lnTo>
                  <a:pt x="0" y="77586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06871" y="962025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DFDF8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HOW YOLO WORKS IN E-COMMERCE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54624" y="1154124"/>
            <a:ext cx="7978752" cy="7978752"/>
          </a:xfrm>
          <a:custGeom>
            <a:avLst/>
            <a:gdLst/>
            <a:ahLst/>
            <a:cxnLst/>
            <a:rect r="r" b="b" t="t" l="l"/>
            <a:pathLst>
              <a:path h="7978752" w="7978752">
                <a:moveTo>
                  <a:pt x="0" y="0"/>
                </a:moveTo>
                <a:lnTo>
                  <a:pt x="7978752" y="0"/>
                </a:lnTo>
                <a:lnTo>
                  <a:pt x="7978752" y="7978752"/>
                </a:lnTo>
                <a:lnTo>
                  <a:pt x="0" y="79787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54624" y="1154124"/>
            <a:ext cx="7978752" cy="7978752"/>
          </a:xfrm>
          <a:custGeom>
            <a:avLst/>
            <a:gdLst/>
            <a:ahLst/>
            <a:cxnLst/>
            <a:rect r="r" b="b" t="t" l="l"/>
            <a:pathLst>
              <a:path h="7978752" w="7978752">
                <a:moveTo>
                  <a:pt x="0" y="0"/>
                </a:moveTo>
                <a:lnTo>
                  <a:pt x="7978752" y="0"/>
                </a:lnTo>
                <a:lnTo>
                  <a:pt x="7978752" y="7978752"/>
                </a:lnTo>
                <a:lnTo>
                  <a:pt x="0" y="79787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676291" y="3928111"/>
            <a:ext cx="4289442" cy="3086100"/>
            <a:chOff x="0" y="0"/>
            <a:chExt cx="1129729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29729" cy="812800"/>
            </a:xfrm>
            <a:custGeom>
              <a:avLst/>
              <a:gdLst/>
              <a:ahLst/>
              <a:cxnLst/>
              <a:rect r="r" b="b" t="t" l="l"/>
              <a:pathLst>
                <a:path h="812800" w="1129729">
                  <a:moveTo>
                    <a:pt x="0" y="0"/>
                  </a:moveTo>
                  <a:lnTo>
                    <a:pt x="1129729" y="0"/>
                  </a:lnTo>
                  <a:lnTo>
                    <a:pt x="1129729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C000DE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129729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62025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RECENT PAPERS &amp; ADVANCES IN YOLO FOR E-COMMERCE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16407" y="2646165"/>
            <a:ext cx="7757561" cy="4095115"/>
            <a:chOff x="0" y="0"/>
            <a:chExt cx="10343414" cy="546015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10343414" cy="175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YOLOv5 to YOLOv8 offer superior performanc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e in video-based retail analytics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930400"/>
              <a:ext cx="10343414" cy="3529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2024 | Mohajeran et al.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Recent 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benchmarking of YOLO variants (YOLOX, YOLOv5, YOLOv7, and YOLOv8) sh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owed they are effective in retail and e-commerce scenarios involving object detection in video feeds. YOLOv8 in particular demonstrated top-tier speed and accuracy, which is ben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eficial for real-time e-commerce applications like automated checkout or product tracking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22171" y="2590508"/>
            <a:ext cx="8370034" cy="2990215"/>
            <a:chOff x="0" y="0"/>
            <a:chExt cx="11160046" cy="398695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1160046" cy="116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 enables real-time product detection and classification with minimal latency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346200"/>
              <a:ext cx="11160046" cy="2640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2024 | Mr. Jaisurya Rajasekhar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YOLO’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 grid-based detection model supports real-time applications by rapidly predicting bounding boxes and class labels in one pass.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This makes it ideal for customer-facing solutions like visual search in e-commerce apps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122171" y="6303130"/>
            <a:ext cx="7921173" cy="2552065"/>
            <a:chOff x="0" y="0"/>
            <a:chExt cx="10561564" cy="340275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10561564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YOLOv3 for traffic surveillance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62000"/>
              <a:ext cx="10561564" cy="2640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2023 | D.Balakishnan et al.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Implement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 YOLOv3 to d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etect traffic-related objects, incorporating data augmentation and transfer learning to enhance detection precision in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real-time applications like robotics and surveillance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06871" y="6988930"/>
            <a:ext cx="7921173" cy="2656840"/>
            <a:chOff x="0" y="0"/>
            <a:chExt cx="10561564" cy="3542453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10561564" cy="116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YOLOv3 and Tiny-YOLO are effective for lightweight edge deployments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1346200"/>
              <a:ext cx="10561564" cy="2196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2021 | Ankith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Simple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r YOLO models like YOLOv3-tin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 are still relevant for e-commerce settings requiring object detection on mobile or low-resource devices—such as 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in-store kiosks or handheld scanners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62025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AVAILABLE DATASETS FOR YOLO IN E-COMMERCE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16407" y="2312790"/>
            <a:ext cx="5146395" cy="3990340"/>
            <a:chOff x="0" y="0"/>
            <a:chExt cx="6861860" cy="532045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6861860" cy="116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R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etail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 Product Checkout (RPC) Dataset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346200"/>
              <a:ext cx="6861860" cy="3974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Description: Contains images of retail products at checkout counters, useful for cashier-less systems.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Us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 Case: Automated billing, fraud detect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ion.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Classes: ~200 retail products (grocery, cosmetics, etc.).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ource: </a:t>
              </a:r>
              <a:r>
                <a:rPr lang="en-US" sz="1899" u="sng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  <a:hlinkClick r:id="rId2" tooltip="https://storage.googleapis.com/openimages/web/index.html"/>
                </a:rPr>
                <a:t>Open Images Dataset (Google)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553742" y="2312790"/>
            <a:ext cx="5146395" cy="3218815"/>
            <a:chOff x="0" y="0"/>
            <a:chExt cx="6861860" cy="429175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6861860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SKU-110K Dataset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62000"/>
              <a:ext cx="6861860" cy="3529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Descri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p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tion: Dense supermarket shelf images with heavily occluded products.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Use Case: Shelf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monitoring, out-of-stock detection.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Clas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es: 110,000+ annotated supermarket SKUs.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Source: </a:t>
              </a:r>
              <a:r>
                <a:rPr lang="en-US" sz="1899" u="sng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  <a:hlinkClick r:id="rId3" tooltip="https://github.com/eg4000/SKU110K_CVPR19"/>
                </a:rPr>
                <a:t>GitHub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112905" y="2312790"/>
            <a:ext cx="5146395" cy="3656965"/>
            <a:chOff x="0" y="0"/>
            <a:chExt cx="6861860" cy="487595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6861860" cy="116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Frexible Dataset for Object Detection (Frex-O)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346200"/>
              <a:ext cx="6861860" cy="3529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Description: Focuses on deformable products (clothing, bags) i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n warehouse settings.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Use Case: Defect detection, inventory sorting.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Classes: 50+ deformable item categories.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Source: </a:t>
              </a:r>
              <a:r>
                <a:rPr lang="en-US" sz="1899" u="sng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  <a:hlinkClick r:id="rId4" tooltip="https://frex-o.com/dataset"/>
                </a:rPr>
                <a:t>Frex-O Official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6350755"/>
            <a:ext cx="5146395" cy="3218815"/>
            <a:chOff x="0" y="0"/>
            <a:chExt cx="6861860" cy="4291753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6861860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Amazon Bin Image Dataset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762000"/>
              <a:ext cx="6861860" cy="3529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Description: Images of products inside warehouse bins 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for robotic picking systems.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Use Case: Automated order fulfillment.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Classes: 500,000+ bin images with mixed items.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Source: </a:t>
              </a:r>
              <a:r>
                <a:rPr lang="en-US" sz="1899" u="sng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  <a:hlinkClick r:id="rId5" tooltip="https://registry.opendata.aws/amazon-bin-imagery/"/>
                </a:rPr>
                <a:t>AWS Registry of Open Data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566034" y="6350755"/>
            <a:ext cx="5146395" cy="3552190"/>
            <a:chOff x="0" y="0"/>
            <a:chExt cx="6861860" cy="4736253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0"/>
              <a:ext cx="6861860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DeepFashion2 Dataset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762000"/>
              <a:ext cx="6861860" cy="3974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Description: 491K images of fashion items with detailed annotations (bbox, segmentation).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Use Case: Visual search, recommendation engines.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Clas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ses: 13 categories (apparel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, accessories).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Source: </a:t>
              </a:r>
              <a:r>
                <a:rPr lang="en-US" sz="1899" u="sng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  <a:hlinkClick r:id="rId6" tooltip="https://github.com/switchablenorms/DeepFashion2"/>
                </a:rPr>
                <a:t>DeepFashion2 GitHub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125198" y="6350755"/>
            <a:ext cx="5146395" cy="3552190"/>
            <a:chOff x="0" y="0"/>
            <a:chExt cx="6861860" cy="4736253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0"/>
              <a:ext cx="6861860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Grocery Store Dataset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762000"/>
              <a:ext cx="6861860" cy="3974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Description: 5,000+ images of grocery items on shelves with varying lighting/angles.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Use Case: Price tag recognition, stock management.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Classes: 42 grocery categories (e.g., cereals, be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verages).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Source: </a:t>
              </a:r>
              <a:r>
                <a:rPr lang="en-US" sz="1899" u="sng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  <a:hlinkClick r:id="rId7" tooltip="https://www.kaggle.com/datasets/kristijanp/grocery-store-dataset"/>
                </a:rPr>
                <a:t>Kaggle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62025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FUTURE SCOPE OF YOLO IN E-COMMERCE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16407" y="2312790"/>
            <a:ext cx="7628743" cy="3323590"/>
            <a:chOff x="0" y="0"/>
            <a:chExt cx="10171658" cy="443145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10171658" cy="116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Hyper-Personalized Shopping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 Experiences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346200"/>
              <a:ext cx="10171658" cy="3085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AI-Powered Virtual Try-On: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YOLOv8/v9 could enable real-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time virtual fitting rooms by detecting body pose and overlaying clothes/accessories.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Dynamic In-Store Recommendations: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Cameras with YOLO could track customer interest (e.g., gaze, picked items) to suggest products instantly.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22171" y="2312790"/>
            <a:ext cx="7589815" cy="2885440"/>
            <a:chOff x="0" y="0"/>
            <a:chExt cx="10119754" cy="384725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0119754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Autonomous Stores &amp; Smart Carts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62000"/>
              <a:ext cx="10119754" cy="3085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Checkout-Free Retail Expansion: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 + sensor fusion (LiDAR, RFID) could enable seaml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ess "just walk out" shopping beyond Amazon Go.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Smart Shopping Carts: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Re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al-time product detection in carts for instant price updates and stock alerts.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5703055"/>
            <a:ext cx="7628743" cy="2885440"/>
            <a:chOff x="0" y="0"/>
            <a:chExt cx="10171658" cy="384725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10171658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Enhanced Fraud &amp; Compliance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62000"/>
              <a:ext cx="10171658" cy="3085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Deepfake Product Detection: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 could identify counterfe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it listings by comparing product images against verified references.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Age-Restr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iction Enforcement: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Instant age verification for alcohol/tobacco sales via ID or facial recognition.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134464" y="5703055"/>
            <a:ext cx="7589815" cy="2885440"/>
            <a:chOff x="0" y="0"/>
            <a:chExt cx="10119754" cy="3847253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10119754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Augmented Reality (AR) Commerce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762000"/>
              <a:ext cx="10119754" cy="3085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Live AR Product Previews: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 could anchor 3D product models in real-world spac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es via smartphones (e.g., "see this sofa in your room").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nteractive Packaging:</a:t>
              </a:r>
            </a:p>
            <a:p>
              <a:pPr algn="l" marL="410209" indent="-205105" lvl="1">
                <a:lnSpc>
                  <a:spcPts val="2659"/>
                </a:lnSpc>
                <a:buFont typeface="Arial"/>
                <a:buChar char="•"/>
              </a:pP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Sc</a:t>
              </a:r>
              <a:r>
                <a:rPr lang="en-US" sz="18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anning product packaging with YOLO could trigger AR tutorials or promotions.</a:t>
              </a:r>
            </a:p>
            <a:p>
              <a:pPr algn="l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780C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93811" y="-197861"/>
            <a:ext cx="21020654" cy="10603085"/>
          </a:xfrm>
          <a:custGeom>
            <a:avLst/>
            <a:gdLst/>
            <a:ahLst/>
            <a:cxnLst/>
            <a:rect r="r" b="b" t="t" l="l"/>
            <a:pathLst>
              <a:path h="10603085" w="21020654">
                <a:moveTo>
                  <a:pt x="0" y="0"/>
                </a:moveTo>
                <a:lnTo>
                  <a:pt x="21020654" y="0"/>
                </a:lnTo>
                <a:lnTo>
                  <a:pt x="21020654" y="10603085"/>
                </a:lnTo>
                <a:lnTo>
                  <a:pt x="0" y="106030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50" t="0" r="-95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570803" y="3474833"/>
            <a:ext cx="5146395" cy="2323465"/>
            <a:chOff x="0" y="0"/>
            <a:chExt cx="6861860" cy="309795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6861860" cy="116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000000"/>
                  </a:solidFill>
                  <a:latin typeface="Lovelace"/>
                  <a:ea typeface="Lovelace"/>
                  <a:cs typeface="Lovelace"/>
                  <a:sym typeface="Lovelace"/>
                </a:rPr>
                <a:t>I</a:t>
              </a:r>
              <a:r>
                <a:rPr lang="en-US" sz="2900" strike="noStrike" u="none">
                  <a:solidFill>
                    <a:srgbClr val="000000"/>
                  </a:solidFill>
                  <a:latin typeface="Lovelace"/>
                  <a:ea typeface="Lovelace"/>
                  <a:cs typeface="Lovelace"/>
                  <a:sym typeface="Lovelace"/>
                </a:rPr>
                <a:t>mmersive Shopping Experiences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346200"/>
              <a:ext cx="6861860" cy="1751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yolos will power AR/VR shopp</a:t>
              </a:r>
              <a:r>
                <a:rPr lang="en-US" sz="1899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ing experiences, predicting user movements and interactions in virtual stores to create personalized navigation flows.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06871" y="962025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CONCLUSION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2462046"/>
            <a:ext cx="16483960" cy="7037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00" spc="12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YOLO’s evolution is set to revolutionize e-commerce by bridging the gap between real-time AI vision and seamless customer experiences. As models like YOLOv10 and YOLOv11 push the boundaries of speed and accuracy, we can expect</a:t>
            </a:r>
          </a:p>
          <a:p>
            <a:pPr algn="l">
              <a:lnSpc>
                <a:spcPts val="3120"/>
              </a:lnSpc>
            </a:pPr>
          </a:p>
          <a:p>
            <a:pPr algn="l" marL="518160" indent="-259080" lvl="1">
              <a:lnSpc>
                <a:spcPts val="3120"/>
              </a:lnSpc>
              <a:buAutoNum type="arabicPeriod" startAt="1"/>
            </a:pPr>
            <a:r>
              <a:rPr lang="en-US" sz="2400" spc="12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Frictionless Shopping Ecosystems – From autonomous stores to AI-powered visual search, YOLO will eliminate inefficiencies in inventory, checkout, and logistics.</a:t>
            </a:r>
          </a:p>
          <a:p>
            <a:pPr algn="l" marL="518160" indent="-259080" lvl="1">
              <a:lnSpc>
                <a:spcPts val="3120"/>
              </a:lnSpc>
              <a:buAutoNum type="arabicPeriod" startAt="1"/>
            </a:pPr>
            <a:r>
              <a:rPr lang="en-US" sz="2400" spc="12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Hyper-Personalization at Scale – Dynamic product recommendations, virtual try-ons, and smart carts will make shopping more intuitive and engaging.</a:t>
            </a:r>
          </a:p>
          <a:p>
            <a:pPr algn="l" marL="518160" indent="-259080" lvl="1">
              <a:lnSpc>
                <a:spcPts val="3120"/>
              </a:lnSpc>
              <a:buAutoNum type="arabicPeriod" startAt="1"/>
            </a:pPr>
            <a:r>
              <a:rPr lang="en-US" sz="2400" spc="12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Sustainable &amp; Fraud-Proof Commerce – By automating quality checks, counterfeit detection, and waste reduction, YOLO will drive ethical and efficient retail practices.</a:t>
            </a:r>
          </a:p>
          <a:p>
            <a:pPr algn="l">
              <a:lnSpc>
                <a:spcPts val="3120"/>
              </a:lnSpc>
            </a:pPr>
          </a:p>
          <a:p>
            <a:pPr algn="l">
              <a:lnSpc>
                <a:spcPts val="3120"/>
              </a:lnSpc>
            </a:pPr>
            <a:r>
              <a:rPr lang="en-US" sz="2400" spc="12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The key to unlocking this potential lies in edge-AI optimization, privacy-aware deployments, and multimodal AI integration (combining vision with NLP and LLMs). While challenges like occlusion handling and real-time processing persist, advancements in lightweight models and synthetic data will pave the way for scalable solutions.</a:t>
            </a:r>
          </a:p>
          <a:p>
            <a:pPr algn="l">
              <a:lnSpc>
                <a:spcPts val="3120"/>
              </a:lnSpc>
            </a:pPr>
            <a:r>
              <a:rPr lang="en-US" sz="2400" spc="12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In the next 5 years, YOLO won’t just enhance e-commerce—it will redefine it, making AI-driven retail faster, smarter, and more customer-centric than ever before.</a:t>
            </a:r>
          </a:p>
          <a:p>
            <a:pPr algn="l">
              <a:lnSpc>
                <a:spcPts val="3120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30879" y="1644017"/>
            <a:ext cx="14817822" cy="13114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0928"/>
              </a:lnSpc>
            </a:pPr>
            <a:r>
              <a:rPr lang="en-US" sz="116575" spc="-7227">
                <a:solidFill>
                  <a:srgbClr val="FBF9F5">
                    <a:alpha val="11765"/>
                  </a:srgbClr>
                </a:solidFill>
                <a:latin typeface="Lovelace"/>
                <a:ea typeface="Lovelace"/>
                <a:cs typeface="Lovelace"/>
                <a:sym typeface="Lovelace"/>
              </a:rPr>
              <a:t>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-2995067" y="2014920"/>
            <a:ext cx="18114879" cy="10701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71"/>
              </a:lnSpc>
            </a:pPr>
            <a:r>
              <a:rPr lang="en-US" sz="95348" spc="-5911">
                <a:solidFill>
                  <a:srgbClr val="FBF9F5">
                    <a:alpha val="11765"/>
                  </a:srgbClr>
                </a:solidFill>
                <a:latin typeface="Lovelace"/>
                <a:ea typeface="Lovelace"/>
                <a:cs typeface="Lovelace"/>
                <a:sym typeface="Lovelace"/>
              </a:rPr>
              <a:t>Q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14490" y="3336129"/>
            <a:ext cx="9658090" cy="502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09"/>
              </a:lnSpc>
            </a:pPr>
            <a:r>
              <a:rPr lang="en-US" sz="44627" spc="-2766">
                <a:solidFill>
                  <a:srgbClr val="FBF9F5"/>
                </a:solidFill>
                <a:latin typeface="Lovelace"/>
                <a:ea typeface="Lovelace"/>
                <a:cs typeface="Lovelace"/>
                <a:sym typeface="Lovelace"/>
              </a:rPr>
              <a:t>Q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536824" y="4392666"/>
            <a:ext cx="5435756" cy="1764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92"/>
              </a:lnSpc>
            </a:pPr>
            <a:r>
              <a:rPr lang="en-US" sz="15760" spc="-977">
                <a:solidFill>
                  <a:srgbClr val="FBF9F5"/>
                </a:solidFill>
                <a:latin typeface="Lovelace"/>
                <a:ea typeface="Lovelace"/>
                <a:cs typeface="Lovelace"/>
                <a:sym typeface="Lovelace"/>
              </a:rPr>
              <a:t>AND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3515123"/>
            <a:ext cx="6690881" cy="502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809"/>
              </a:lnSpc>
            </a:pPr>
            <a:r>
              <a:rPr lang="en-US" sz="44627" spc="-2766">
                <a:solidFill>
                  <a:srgbClr val="FBF9F5"/>
                </a:solidFill>
                <a:latin typeface="Lovelace"/>
                <a:ea typeface="Lovelace"/>
                <a:cs typeface="Lovelace"/>
                <a:sym typeface="Lovelace"/>
              </a:rPr>
              <a:t>A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28082" y="1986724"/>
            <a:ext cx="11831836" cy="6524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What does </a:t>
            </a: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YOLO stand for in computer vision?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A) You Only Learn Once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B) You Only Look Once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C) Your Object Locator Output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D) You Observe Large Objects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FBF9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62025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FFFFA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INTRODUCTION TO YOLO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06871" y="5015546"/>
            <a:ext cx="16230600" cy="3231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9"/>
              </a:lnSpc>
            </a:pPr>
            <a:r>
              <a:rPr lang="en-US" sz="2799" spc="13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Key Feat</a:t>
            </a:r>
            <a:r>
              <a:rPr lang="en-US" sz="2799" spc="13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ures:</a:t>
            </a:r>
          </a:p>
          <a:p>
            <a:pPr algn="just" marL="604518" indent="-302259" lvl="1">
              <a:lnSpc>
                <a:spcPts val="3639"/>
              </a:lnSpc>
              <a:buFont typeface="Arial"/>
              <a:buChar char="•"/>
            </a:pPr>
            <a:r>
              <a:rPr lang="en-US" b="true" sz="2799" spc="13">
                <a:solidFill>
                  <a:srgbClr val="FBF9F5"/>
                </a:solidFill>
                <a:latin typeface="Telegraf Bold"/>
                <a:ea typeface="Telegraf Bold"/>
                <a:cs typeface="Telegraf Bold"/>
                <a:sym typeface="Telegraf Bold"/>
              </a:rPr>
              <a:t>Real-time performance:</a:t>
            </a:r>
            <a:r>
              <a:rPr lang="en-US" sz="2799" spc="13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 YOLO is extremely fast, making it ideal for applications like video surveillance, autonomous driving, and robotics.</a:t>
            </a:r>
          </a:p>
          <a:p>
            <a:pPr algn="just" marL="604518" indent="-302259" lvl="1">
              <a:lnSpc>
                <a:spcPts val="3639"/>
              </a:lnSpc>
              <a:buFont typeface="Arial"/>
              <a:buChar char="•"/>
            </a:pPr>
            <a:r>
              <a:rPr lang="en-US" b="true" sz="2799" spc="13">
                <a:solidFill>
                  <a:srgbClr val="FBF9F5"/>
                </a:solidFill>
                <a:latin typeface="Telegraf Bold"/>
                <a:ea typeface="Telegraf Bold"/>
                <a:cs typeface="Telegraf Bold"/>
                <a:sym typeface="Telegraf Bold"/>
              </a:rPr>
              <a:t>End-to-end model:</a:t>
            </a:r>
            <a:r>
              <a:rPr lang="en-US" sz="2799" spc="13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 It uses a single convolutional neural network (CNN) to predict multiple bounding boxes and class probabilities simultaneously.</a:t>
            </a:r>
          </a:p>
          <a:p>
            <a:pPr algn="just" marL="604518" indent="-302259" lvl="1">
              <a:lnSpc>
                <a:spcPts val="3639"/>
              </a:lnSpc>
              <a:buFont typeface="Arial"/>
              <a:buChar char="•"/>
            </a:pPr>
            <a:r>
              <a:rPr lang="en-US" b="true" sz="2799" spc="13">
                <a:solidFill>
                  <a:srgbClr val="FBF9F5"/>
                </a:solidFill>
                <a:latin typeface="Telegraf Bold"/>
                <a:ea typeface="Telegraf Bold"/>
                <a:cs typeface="Telegraf Bold"/>
                <a:sym typeface="Telegraf Bold"/>
              </a:rPr>
              <a:t>Global reasoning:</a:t>
            </a:r>
            <a:r>
              <a:rPr lang="en-US" sz="2799" spc="13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 Because YOLO sees the entire image during training and inference, it captures contextual information better than region-based approaches..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019" y="2250756"/>
            <a:ext cx="16231281" cy="2317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YOLO (You Only Look Once) is a real-time object detection syst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e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m that detects and classifies multiple objects 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in a single image 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wit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h 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hi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gh speed a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nd a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ccuracy. U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nlike traditional methods that apply detection models to various parts of the image 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mult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iple times, YOLO treats detection as a single 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regression problem, predicting bounding boxes and class probabilities directly from full images in one </a:t>
            </a:r>
            <a:r>
              <a:rPr lang="en-US" sz="2799" spc="13" strike="noStrike" u="none">
                <a:solidFill>
                  <a:srgbClr val="FFFFFA"/>
                </a:solidFill>
                <a:latin typeface="Telegraf"/>
                <a:ea typeface="Telegraf"/>
                <a:cs typeface="Telegraf"/>
                <a:sym typeface="Telegraf"/>
              </a:rPr>
              <a:t>evaluation.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650474" y="4577758"/>
            <a:ext cx="4987052" cy="786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B) </a:t>
            </a: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You Only Look Once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36255" y="1533525"/>
            <a:ext cx="16815491" cy="717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What is the primary advantage of </a:t>
            </a: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YOLO compared to traditional object detection methods?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A) It is more accurate than all other methods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B) It runs faster by detecting objects in a single pass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C) It requires no training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D) It uses handcrafted features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29082" y="4302760"/>
            <a:ext cx="12029837" cy="1548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B) It r</a:t>
            </a: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uns faster by detecting objects in a single pass</a:t>
            </a:r>
          </a:p>
          <a:p>
            <a:pPr algn="ctr">
              <a:lnSpc>
                <a:spcPts val="60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62659" y="1209675"/>
            <a:ext cx="16162682" cy="782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Which of the following best describes how </a:t>
            </a: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YOLO detects objects?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A) By scanning each pixel individually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B) By using a sliding window approach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C) By dividing the image into a grid and predicting boxes per grid cell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D) By matching features with a predefined object database</a:t>
            </a:r>
          </a:p>
          <a:p>
            <a:pPr algn="ctr">
              <a:lnSpc>
                <a:spcPts val="51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45689" y="4302760"/>
            <a:ext cx="10796622" cy="1548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C)</a:t>
            </a: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By dividing the image into a grid and predicting boxes per grid cell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139238" y="838328"/>
            <a:ext cx="9525" cy="2704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064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2024700" y="1080890"/>
            <a:ext cx="14668082" cy="8406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Which version of YOLO introduced anchor boxes and batch normalization?</a:t>
            </a:r>
          </a:p>
          <a:p>
            <a:pPr algn="ctr">
              <a:lnSpc>
                <a:spcPts val="6019"/>
              </a:lnSpc>
            </a:pPr>
          </a:p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A) YOLOv1</a:t>
            </a:r>
          </a:p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</a:p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B) YOLOv2</a:t>
            </a:r>
          </a:p>
          <a:p>
            <a:pPr algn="ctr">
              <a:lnSpc>
                <a:spcPts val="6019"/>
              </a:lnSpc>
            </a:pPr>
          </a:p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C) YOLOv3</a:t>
            </a:r>
          </a:p>
          <a:p>
            <a:pPr algn="ctr">
              <a:lnSpc>
                <a:spcPts val="6019"/>
              </a:lnSpc>
            </a:pPr>
          </a:p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D) YOLOv5</a:t>
            </a:r>
          </a:p>
          <a:p>
            <a:pPr algn="ctr">
              <a:lnSpc>
                <a:spcPts val="60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945160" y="4357538"/>
            <a:ext cx="2397681" cy="786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B)</a:t>
            </a: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YOLOv2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31502" y="852170"/>
            <a:ext cx="15824995" cy="8406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Which of the following is a key improvement in YOLOv3 over earlier versions?</a:t>
            </a:r>
          </a:p>
          <a:p>
            <a:pPr algn="ctr">
              <a:lnSpc>
                <a:spcPts val="6019"/>
              </a:lnSpc>
            </a:pPr>
          </a:p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A) It uses sliding windows</a:t>
            </a:r>
          </a:p>
          <a:p>
            <a:pPr algn="ctr">
              <a:lnSpc>
                <a:spcPts val="6019"/>
              </a:lnSpc>
            </a:pPr>
          </a:p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B) It eliminates the need for convolutional layers</a:t>
            </a:r>
          </a:p>
          <a:p>
            <a:pPr algn="ctr">
              <a:lnSpc>
                <a:spcPts val="6019"/>
              </a:lnSpc>
            </a:pPr>
          </a:p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C) It detects objects at multiple scales</a:t>
            </a:r>
          </a:p>
          <a:p>
            <a:pPr algn="ctr">
              <a:lnSpc>
                <a:spcPts val="6019"/>
              </a:lnSpc>
            </a:pPr>
          </a:p>
          <a:p>
            <a:pPr algn="ctr">
              <a:lnSpc>
                <a:spcPts val="6019"/>
              </a:lnSpc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 D) It was the first version to use PyTorch</a:t>
            </a:r>
          </a:p>
          <a:p>
            <a:pPr algn="ctr">
              <a:lnSpc>
                <a:spcPts val="60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4350" y="4683760"/>
            <a:ext cx="17259300" cy="786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C) It detects </a:t>
            </a:r>
            <a:r>
              <a:rPr lang="en-US" sz="4299" spc="-266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objects at multiple scales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18120" y="3461582"/>
            <a:ext cx="11472911" cy="2550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69"/>
              </a:lnSpc>
            </a:pPr>
            <a:r>
              <a:rPr lang="en-US" sz="22652" spc="-1404">
                <a:solidFill>
                  <a:srgbClr val="FBF9F5"/>
                </a:solidFill>
                <a:latin typeface="Lovelace"/>
                <a:ea typeface="Lovelace"/>
                <a:cs typeface="Lovelace"/>
                <a:sym typeface="Lovelace"/>
              </a:rPr>
              <a:t>THANK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07544" y="6009796"/>
            <a:ext cx="11472911" cy="2608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669"/>
              </a:lnSpc>
            </a:pPr>
            <a:r>
              <a:rPr lang="en-US" sz="22652" i="true" spc="-1404">
                <a:solidFill>
                  <a:srgbClr val="FBF9F5"/>
                </a:solidFill>
                <a:latin typeface="Lovelace Italics"/>
                <a:ea typeface="Lovelace Italics"/>
                <a:cs typeface="Lovelace Italics"/>
                <a:sym typeface="Lovelace Italics"/>
              </a:rPr>
              <a:t>YOU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3140556" y="7441982"/>
            <a:ext cx="8338513" cy="8338513"/>
          </a:xfrm>
          <a:custGeom>
            <a:avLst/>
            <a:gdLst/>
            <a:ahLst/>
            <a:cxnLst/>
            <a:rect r="r" b="b" t="t" l="l"/>
            <a:pathLst>
              <a:path h="8338513" w="8338513">
                <a:moveTo>
                  <a:pt x="0" y="0"/>
                </a:moveTo>
                <a:lnTo>
                  <a:pt x="8338512" y="0"/>
                </a:lnTo>
                <a:lnTo>
                  <a:pt x="8338512" y="8338513"/>
                </a:lnTo>
                <a:lnTo>
                  <a:pt x="0" y="8338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18744" y="-4807211"/>
            <a:ext cx="8338513" cy="8338513"/>
          </a:xfrm>
          <a:custGeom>
            <a:avLst/>
            <a:gdLst/>
            <a:ahLst/>
            <a:cxnLst/>
            <a:rect r="r" b="b" t="t" l="l"/>
            <a:pathLst>
              <a:path h="8338513" w="8338513">
                <a:moveTo>
                  <a:pt x="0" y="0"/>
                </a:moveTo>
                <a:lnTo>
                  <a:pt x="8338512" y="0"/>
                </a:lnTo>
                <a:lnTo>
                  <a:pt x="8338512" y="8338513"/>
                </a:lnTo>
                <a:lnTo>
                  <a:pt x="0" y="8338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FBF9F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451671" y="2051682"/>
            <a:ext cx="9785800" cy="6863660"/>
          </a:xfrm>
          <a:custGeom>
            <a:avLst/>
            <a:gdLst/>
            <a:ahLst/>
            <a:cxnLst/>
            <a:rect r="r" b="b" t="t" l="l"/>
            <a:pathLst>
              <a:path h="6863660" w="9785800">
                <a:moveTo>
                  <a:pt x="0" y="0"/>
                </a:moveTo>
                <a:lnTo>
                  <a:pt x="9785800" y="0"/>
                </a:lnTo>
                <a:lnTo>
                  <a:pt x="9785800" y="6863660"/>
                </a:lnTo>
                <a:lnTo>
                  <a:pt x="0" y="6863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70" r="0" b="-97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6871" y="962025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BF9F5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EVOLUTION OF YOLO MODELS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06871" y="2952984"/>
            <a:ext cx="6275304" cy="3231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 spc="13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Since its introduction, YOLO has seen several iterations, with improvements in accuracy and speed. From YOLOv1 to YOLOv12, each version enhances performance, scalability, and usability in diverse environments.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1409" y="2529579"/>
            <a:ext cx="7628743" cy="1661160"/>
            <a:chOff x="0" y="0"/>
            <a:chExt cx="10171658" cy="221488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0171658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YOLOv1 (2015):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742950"/>
              <a:ext cx="10171658" cy="1471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Introduced 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the idea of single-shot detection.</a:t>
              </a:r>
            </a:p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F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ast but less accurate with small objects.</a:t>
              </a:r>
            </a:p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51409" y="4342971"/>
            <a:ext cx="7628743" cy="1661160"/>
            <a:chOff x="0" y="0"/>
            <a:chExt cx="10171658" cy="2214880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0171658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YOLOv2 (YOLO9000):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742950"/>
              <a:ext cx="10171658" cy="1471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Improved accur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acy and speed.</a:t>
              </a:r>
            </a:p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In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troduced anchor boxes and batch normalization.</a:t>
              </a:r>
            </a:p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51409" y="6156531"/>
            <a:ext cx="7628743" cy="1661160"/>
            <a:chOff x="0" y="0"/>
            <a:chExt cx="10171658" cy="221488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10171658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YOLOv3: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742950"/>
              <a:ext cx="10171658" cy="14719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Used a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deeper network (Darknet-53).</a:t>
              </a:r>
            </a:p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Better at detecting small objects and multiple scales.</a:t>
              </a:r>
            </a:p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51409" y="7743206"/>
            <a:ext cx="7628743" cy="2032635"/>
            <a:chOff x="0" y="0"/>
            <a:chExt cx="10171658" cy="271018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10171658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YOLOv4 (2020):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742950"/>
              <a:ext cx="10171658" cy="19672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Community-developed.</a:t>
              </a:r>
            </a:p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Combined m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any improvements like CSPDarknet and PANet</a:t>
              </a:r>
            </a:p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122171" y="2343842"/>
            <a:ext cx="7628743" cy="2032635"/>
            <a:chOff x="0" y="0"/>
            <a:chExt cx="10171658" cy="271018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0"/>
              <a:ext cx="10171658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YOLOv5: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742950"/>
              <a:ext cx="10171658" cy="19672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No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 developed by 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the original authors.</a:t>
              </a:r>
            </a:p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Developed by Ultralytics in PyTorch.</a:t>
              </a:r>
            </a:p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Popul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ar for its ease of use and performance.</a:t>
              </a:r>
            </a:p>
            <a:p>
              <a:pPr algn="l">
                <a:lnSpc>
                  <a:spcPts val="29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144000" y="4376477"/>
            <a:ext cx="7628743" cy="2404110"/>
            <a:chOff x="0" y="0"/>
            <a:chExt cx="10171658" cy="320548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0"/>
              <a:ext cx="10171658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YOLOv6, v7, and v8: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742950"/>
              <a:ext cx="10171658" cy="24625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Continued improvemen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ts in performance, model size, and accuracy.</a:t>
              </a:r>
            </a:p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YOLOv8</a:t>
              </a: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(by Ultralytics, 2023) supports instance </a:t>
              </a:r>
            </a:p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 spc="1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segmentation, classification, and detection tasks</a:t>
              </a:r>
            </a:p>
            <a:p>
              <a:pPr algn="l">
                <a:lnSpc>
                  <a:spcPts val="2939"/>
                </a:lnSpc>
              </a:pPr>
            </a:p>
          </p:txBody>
        </p:sp>
      </p:grpSp>
      <p:sp>
        <p:nvSpPr>
          <p:cNvPr name="AutoShape 20" id="20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1006871" y="962025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YOLO VERSIONS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144000" y="6780587"/>
            <a:ext cx="7628743" cy="2775585"/>
            <a:chOff x="0" y="0"/>
            <a:chExt cx="10171658" cy="3700780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0"/>
              <a:ext cx="10171658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YOLOv9 and v10: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742950"/>
              <a:ext cx="10171658" cy="29578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YOLOv9 prioritizes accuracy by using techniques like PGI and GELAN, making it suitable for scenarios requiring high precision.</a:t>
              </a:r>
              <a:r>
                <a:rPr lang="en-US" sz="20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</a:t>
              </a:r>
            </a:p>
            <a:p>
              <a:pPr algn="l" marL="453388" indent="-226694" lvl="1">
                <a:lnSpc>
                  <a:spcPts val="2939"/>
                </a:lnSpc>
                <a:buFont typeface="Arial"/>
                <a:buChar char="•"/>
              </a:pPr>
              <a:r>
                <a:rPr lang="en-US" sz="2099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YOLOv10, on the other hand, focuses on real-time performance and low latency, achieved through its NMS-free architecture and efficiency optimizations. 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Object 2" id="2"/>
          <p:cNvGraphicFramePr/>
          <p:nvPr/>
        </p:nvGraphicFramePr>
        <p:xfrm>
          <a:off x="360161" y="1028700"/>
          <a:ext cx="6286500" cy="3352800"/>
        </p:xfrm>
        <a:graphic>
          <a:graphicData uri="http://schemas.openxmlformats.org/presentationml/2006/ole">
            <p:oleObj imgW="7543800" imgH="46101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360161" y="219194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YOLO VS OTHER NEURAL NETWORKS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41035" y="1208175"/>
            <a:ext cx="12012202" cy="5972279"/>
          </a:xfrm>
          <a:custGeom>
            <a:avLst/>
            <a:gdLst/>
            <a:ahLst/>
            <a:cxnLst/>
            <a:rect r="r" b="b" t="t" l="l"/>
            <a:pathLst>
              <a:path h="5972279" w="12012202">
                <a:moveTo>
                  <a:pt x="0" y="0"/>
                </a:moveTo>
                <a:lnTo>
                  <a:pt x="12012202" y="0"/>
                </a:lnTo>
                <a:lnTo>
                  <a:pt x="12012202" y="5972279"/>
                </a:lnTo>
                <a:lnTo>
                  <a:pt x="0" y="59722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49" r="0" b="-94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06871" y="440690"/>
            <a:ext cx="13174428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FFFFF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YOLO ARCHITECTURE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52829" y="7502399"/>
            <a:ext cx="7808479" cy="2110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spc="1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Input</a:t>
            </a: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 spc="1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Starts with an input image (typically 448×448×3 pixels)</a:t>
            </a:r>
          </a:p>
          <a:p>
            <a:pPr algn="l" marL="518158" indent="-259079" lvl="1">
              <a:lnSpc>
                <a:spcPts val="3359"/>
              </a:lnSpc>
              <a:buFont typeface="Arial"/>
              <a:buChar char="•"/>
            </a:pPr>
            <a:r>
              <a:rPr lang="en-US" sz="2399" spc="11">
                <a:solidFill>
                  <a:srgbClr val="FFFFFF"/>
                </a:solidFill>
                <a:latin typeface="Telegraf"/>
                <a:ea typeface="Telegraf"/>
                <a:cs typeface="Telegraf"/>
                <a:sym typeface="Telegraf"/>
              </a:rPr>
              <a:t>The entire image is processed in a single forward pass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61308" y="7502399"/>
            <a:ext cx="8961350" cy="2818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  <a:spcBef>
                <a:spcPct val="0"/>
              </a:spcBef>
            </a:pPr>
            <a:r>
              <a:rPr lang="en-US" sz="2299" spc="11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Backb</a:t>
            </a:r>
            <a:r>
              <a:rPr lang="en-US" sz="2299" spc="11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one: Feature Extraction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pc="11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Uses a modified DarkNet architecture (similar to VGG)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pc="11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Consists of multiple convolutional layers with leaky ReLU activations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pc="11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Includes pooling layers for downsampling</a:t>
            </a:r>
          </a:p>
          <a:p>
            <a:pPr algn="l" marL="496569" indent="-248284" lvl="1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 spc="11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Extracts rich feature representations from the entire image</a:t>
            </a:r>
          </a:p>
          <a:p>
            <a:pPr algn="l">
              <a:lnSpc>
                <a:spcPts val="321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228975"/>
            <a:ext cx="15926599" cy="6353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56"/>
              </a:lnSpc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Bounding Box Prediction</a:t>
            </a:r>
          </a:p>
          <a:p>
            <a:pPr algn="l" marL="531951" indent="-265976" lvl="1">
              <a:lnSpc>
                <a:spcPts val="2956"/>
              </a:lnSpc>
              <a:buFont typeface="Arial"/>
              <a:buChar char="•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Each grid cell predicts B bounding boxes (usually 2)</a:t>
            </a:r>
          </a:p>
          <a:p>
            <a:pPr algn="l" marL="531951" indent="-265976" lvl="1">
              <a:lnSpc>
                <a:spcPts val="2956"/>
              </a:lnSpc>
              <a:buFont typeface="Arial"/>
              <a:buChar char="•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For each box, it predicts:</a:t>
            </a:r>
          </a:p>
          <a:p>
            <a:pPr algn="l" marL="1063902" indent="-354634" lvl="2">
              <a:lnSpc>
                <a:spcPts val="2956"/>
              </a:lnSpc>
              <a:buFont typeface="Arial"/>
              <a:buChar char="⚬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(x, y): Center coordinates relative to the grid cell</a:t>
            </a:r>
          </a:p>
          <a:p>
            <a:pPr algn="l" marL="1063902" indent="-354634" lvl="2">
              <a:lnSpc>
                <a:spcPts val="2956"/>
              </a:lnSpc>
              <a:buFont typeface="Arial"/>
              <a:buChar char="⚬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(w, h): Width and height relative to the entire image</a:t>
            </a:r>
          </a:p>
          <a:p>
            <a:pPr algn="l" marL="1063902" indent="-354634" lvl="2">
              <a:lnSpc>
                <a:spcPts val="2956"/>
              </a:lnSpc>
              <a:buFont typeface="Arial"/>
              <a:buChar char="⚬"/>
            </a:pPr>
            <a:r>
              <a:rPr lang="en-US" b="true" sz="2463">
                <a:solidFill>
                  <a:srgbClr val="FDFDF8"/>
                </a:solidFill>
                <a:latin typeface="Telegraf Bold"/>
                <a:ea typeface="Telegraf Bold"/>
                <a:cs typeface="Telegraf Bold"/>
                <a:sym typeface="Telegraf Bold"/>
              </a:rPr>
              <a:t>Confidence score: Probability of object presence × IoU (Intersection over Union</a:t>
            </a: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)</a:t>
            </a:r>
          </a:p>
          <a:p>
            <a:pPr algn="l">
              <a:lnSpc>
                <a:spcPts val="2956"/>
              </a:lnSpc>
            </a:pPr>
          </a:p>
          <a:p>
            <a:pPr algn="l">
              <a:lnSpc>
                <a:spcPts val="2956"/>
              </a:lnSpc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Class Probability</a:t>
            </a:r>
          </a:p>
          <a:p>
            <a:pPr algn="l" marL="531951" indent="-265976" lvl="1">
              <a:lnSpc>
                <a:spcPts val="2956"/>
              </a:lnSpc>
              <a:buFont typeface="Arial"/>
              <a:buChar char="•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Each grid cell predicts C class probabilities</a:t>
            </a:r>
          </a:p>
          <a:p>
            <a:pPr algn="l" marL="531951" indent="-265976" lvl="1">
              <a:lnSpc>
                <a:spcPts val="2956"/>
              </a:lnSpc>
              <a:buFont typeface="Arial"/>
              <a:buChar char="•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These are conditional probabilities (probability of class given an object exists)</a:t>
            </a:r>
          </a:p>
          <a:p>
            <a:pPr algn="l" marL="531951" indent="-265976" lvl="1">
              <a:lnSpc>
                <a:spcPts val="2956"/>
              </a:lnSpc>
              <a:buFont typeface="Arial"/>
              <a:buChar char="•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Independent of the number of bounding boxes</a:t>
            </a:r>
          </a:p>
          <a:p>
            <a:pPr algn="l">
              <a:lnSpc>
                <a:spcPts val="2956"/>
              </a:lnSpc>
            </a:pPr>
          </a:p>
          <a:p>
            <a:pPr algn="l">
              <a:lnSpc>
                <a:spcPts val="2956"/>
              </a:lnSpc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Output Tensor</a:t>
            </a:r>
          </a:p>
          <a:p>
            <a:pPr algn="l" marL="531951" indent="-265976" lvl="1">
              <a:lnSpc>
                <a:spcPts val="2956"/>
              </a:lnSpc>
              <a:buFont typeface="Arial"/>
              <a:buChar char="•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Final output is an </a:t>
            </a:r>
            <a:r>
              <a:rPr lang="en-US" b="true" sz="2463">
                <a:solidFill>
                  <a:srgbClr val="FDFDF8"/>
                </a:solidFill>
                <a:latin typeface="Telegraf Bold"/>
                <a:ea typeface="Telegraf Bold"/>
                <a:cs typeface="Telegraf Bold"/>
                <a:sym typeface="Telegraf Bold"/>
              </a:rPr>
              <a:t>S×S×(B×5+C</a:t>
            </a: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) tensor</a:t>
            </a:r>
          </a:p>
          <a:p>
            <a:pPr algn="l" marL="531951" indent="-265976" lvl="1">
              <a:lnSpc>
                <a:spcPts val="2956"/>
              </a:lnSpc>
              <a:buFont typeface="Arial"/>
              <a:buChar char="•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For YOLOv1 with S=7, B=2, C=20: 7×7×30 tensor</a:t>
            </a:r>
          </a:p>
          <a:p>
            <a:pPr algn="l" marL="531951" indent="-265976" lvl="1">
              <a:lnSpc>
                <a:spcPts val="2956"/>
              </a:lnSpc>
              <a:buFont typeface="Arial"/>
              <a:buChar char="•"/>
            </a:pPr>
            <a:r>
              <a:rPr lang="en-US" sz="2463">
                <a:solidFill>
                  <a:srgbClr val="FDFDF8"/>
                </a:solidFill>
                <a:latin typeface="Telegraf"/>
                <a:ea typeface="Telegraf"/>
                <a:cs typeface="Telegraf"/>
                <a:sym typeface="Telegraf"/>
              </a:rPr>
              <a:t>Post-processing includes thresholding and non-maximum suppression</a:t>
            </a:r>
          </a:p>
          <a:p>
            <a:pPr algn="l">
              <a:lnSpc>
                <a:spcPts val="2956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529271"/>
            <a:ext cx="10254973" cy="1737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0"/>
              </a:lnSpc>
              <a:spcBef>
                <a:spcPct val="0"/>
              </a:spcBef>
            </a:pPr>
            <a:r>
              <a:rPr lang="en-US" sz="2457" spc="12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Grid Divisi</a:t>
            </a:r>
            <a:r>
              <a:rPr lang="en-US" sz="2457" spc="12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on</a:t>
            </a:r>
          </a:p>
          <a:p>
            <a:pPr algn="l" marL="530580" indent="-265290" lvl="1">
              <a:lnSpc>
                <a:spcPts val="3440"/>
              </a:lnSpc>
              <a:spcBef>
                <a:spcPct val="0"/>
              </a:spcBef>
              <a:buFont typeface="Arial"/>
              <a:buChar char="•"/>
            </a:pPr>
            <a:r>
              <a:rPr lang="en-US" sz="2457" spc="12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Divides the image into an S×S grid (typically 7×7 in YOLOv1)</a:t>
            </a:r>
          </a:p>
          <a:p>
            <a:pPr algn="l" marL="530580" indent="-265290" lvl="1">
              <a:lnSpc>
                <a:spcPts val="3440"/>
              </a:lnSpc>
              <a:spcBef>
                <a:spcPct val="0"/>
              </a:spcBef>
              <a:buFont typeface="Arial"/>
              <a:buChar char="•"/>
            </a:pPr>
            <a:r>
              <a:rPr lang="en-US" sz="2457" spc="12">
                <a:solidFill>
                  <a:srgbClr val="FBF9F5"/>
                </a:solidFill>
                <a:latin typeface="Telegraf"/>
                <a:ea typeface="Telegraf"/>
                <a:cs typeface="Telegraf"/>
                <a:sym typeface="Telegraf"/>
              </a:rPr>
              <a:t>Each grid cell is responsible for detecting objects centered within it</a:t>
            </a:r>
          </a:p>
          <a:p>
            <a:pPr algn="l">
              <a:lnSpc>
                <a:spcPts val="34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FDFDF8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62025"/>
            <a:ext cx="16230600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b="true" sz="3200" spc="726">
                <a:solidFill>
                  <a:srgbClr val="FDFDF8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APPLICATIONS OF YOLO IN E-COMMERCE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6956378"/>
            <a:ext cx="7015460" cy="2634615"/>
            <a:chOff x="0" y="0"/>
            <a:chExt cx="9353946" cy="351282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9353946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DFDF8"/>
                  </a:solidFill>
                  <a:latin typeface="Lovelace"/>
                  <a:ea typeface="Lovelace"/>
                  <a:cs typeface="Lovelace"/>
                  <a:sym typeface="Lovelace"/>
                </a:rPr>
                <a:t>Person</a:t>
              </a:r>
              <a:r>
                <a:rPr lang="en-US" sz="2900" strike="noStrike" u="none">
                  <a:solidFill>
                    <a:srgbClr val="FDFDF8"/>
                  </a:solidFill>
                  <a:latin typeface="Lovelace"/>
                  <a:ea typeface="Lovelace"/>
                  <a:cs typeface="Lovelace"/>
                  <a:sym typeface="Lovelace"/>
                </a:rPr>
                <a:t>alized Recommen</a:t>
              </a:r>
              <a:r>
                <a:rPr lang="en-US" sz="2900" strike="noStrike" u="none">
                  <a:solidFill>
                    <a:srgbClr val="FDFDF8"/>
                  </a:solidFill>
                  <a:latin typeface="Lovelace"/>
                  <a:ea typeface="Lovelace"/>
                  <a:cs typeface="Lovelace"/>
                  <a:sym typeface="Lovelace"/>
                </a:rPr>
                <a:t>dat</a:t>
              </a:r>
              <a:r>
                <a:rPr lang="en-US" sz="2900" strike="noStrike" u="none">
                  <a:solidFill>
                    <a:srgbClr val="FDFDF8"/>
                  </a:solidFill>
                  <a:latin typeface="Lovelace"/>
                  <a:ea typeface="Lovelace"/>
                  <a:cs typeface="Lovelace"/>
                  <a:sym typeface="Lovelace"/>
                </a:rPr>
                <a:t>ions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42950"/>
              <a:ext cx="9353946" cy="2769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Identifies customer behavior and clicked products using object detection.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Sugg</a:t>
              </a: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ests rel</a:t>
              </a: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ated products visually similar to those detected</a:t>
              </a:r>
            </a:p>
            <a:p>
              <a:pPr algn="l">
                <a:lnSpc>
                  <a:spcPts val="33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4267197"/>
            <a:ext cx="7015460" cy="2215515"/>
            <a:chOff x="0" y="0"/>
            <a:chExt cx="9353946" cy="295402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9353946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DFDF8"/>
                  </a:solidFill>
                  <a:latin typeface="Lovelace"/>
                  <a:ea typeface="Lovelace"/>
                  <a:cs typeface="Lovelace"/>
                  <a:sym typeface="Lovelace"/>
                </a:rPr>
                <a:t>Product Recognition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42950"/>
              <a:ext cx="9353946" cy="2211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Detects clothing items, accessories, electronics, etc.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Autom</a:t>
              </a: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atically assigns tags like "</a:t>
              </a: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red shirt", "blue jeans", "headphones", etc.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20599" y="2051682"/>
            <a:ext cx="6923560" cy="1796415"/>
            <a:chOff x="0" y="0"/>
            <a:chExt cx="9231414" cy="239522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9231414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DFDF8"/>
                  </a:solidFill>
                  <a:latin typeface="Lovelace"/>
                  <a:ea typeface="Lovelace"/>
                  <a:cs typeface="Lovelace"/>
                  <a:sym typeface="Lovelace"/>
                </a:rPr>
                <a:t>Visu</a:t>
              </a:r>
              <a:r>
                <a:rPr lang="en-US" sz="2900" strike="noStrike" u="none">
                  <a:solidFill>
                    <a:srgbClr val="FDFDF8"/>
                  </a:solidFill>
                  <a:latin typeface="Lovelace"/>
                  <a:ea typeface="Lovelace"/>
                  <a:cs typeface="Lovelace"/>
                  <a:sym typeface="Lovelace"/>
                </a:rPr>
                <a:t>al Search</a:t>
              </a:r>
              <a:r>
                <a:rPr lang="en-US" sz="2900" strike="noStrike" u="none">
                  <a:solidFill>
                    <a:srgbClr val="FDFDF8"/>
                  </a:solidFill>
                  <a:latin typeface="Lovelace"/>
                  <a:ea typeface="Lovelace"/>
                  <a:cs typeface="Lovelace"/>
                  <a:sym typeface="Lovelace"/>
                </a:rPr>
                <a:t> Eng</a:t>
              </a:r>
              <a:r>
                <a:rPr lang="en-US" sz="2900" strike="noStrike" u="none">
                  <a:solidFill>
                    <a:srgbClr val="FDFDF8"/>
                  </a:solidFill>
                  <a:latin typeface="Lovelace"/>
                  <a:ea typeface="Lovelace"/>
                  <a:cs typeface="Lovelace"/>
                  <a:sym typeface="Lovelace"/>
                </a:rPr>
                <a:t>ines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742950"/>
              <a:ext cx="9231414" cy="16522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60"/>
                </a:lnSpc>
                <a:buFont typeface="Arial"/>
                <a:buChar char="•"/>
              </a:pP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YOLO helps identify products in images uploaded by users.</a:t>
              </a:r>
            </a:p>
            <a:p>
              <a:pPr algn="l" marL="518160" indent="-259080" lvl="1">
                <a:lnSpc>
                  <a:spcPts val="3360"/>
                </a:lnSpc>
                <a:buFont typeface="Arial"/>
                <a:buChar char="•"/>
              </a:pP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Enables se</a:t>
              </a:r>
              <a:r>
                <a:rPr lang="en-US" sz="2400">
                  <a:solidFill>
                    <a:srgbClr val="FDFDF8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arch by image instead of text.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312394" y="2051682"/>
            <a:ext cx="7408357" cy="2215515"/>
            <a:chOff x="0" y="0"/>
            <a:chExt cx="9877809" cy="295402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9877809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Inven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to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ry M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a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nag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e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m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e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n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t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742950"/>
              <a:ext cx="9877809" cy="2211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Uses cameras</a:t>
              </a: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to</a:t>
              </a: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monitor warehouse shelves.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</a:t>
              </a: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etects low-stock or mispla</a:t>
              </a: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ced products in real-time.</a:t>
              </a:r>
            </a:p>
            <a:p>
              <a:pPr algn="l">
                <a:lnSpc>
                  <a:spcPts val="33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312394" y="4267197"/>
            <a:ext cx="7588437" cy="2215515"/>
            <a:chOff x="0" y="0"/>
            <a:chExt cx="10117916" cy="2954020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0"/>
              <a:ext cx="10117916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Vi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r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t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ual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 Tr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y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-On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 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Sys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t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ems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742950"/>
              <a:ext cx="10117916" cy="22110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Detects body landmarks or product outlines (like</a:t>
              </a: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glass</a:t>
              </a: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es</a:t>
              </a: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or hats).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Allows users to try products virtually using AR.</a:t>
              </a:r>
            </a:p>
            <a:p>
              <a:pPr algn="l">
                <a:lnSpc>
                  <a:spcPts val="33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312394" y="6956378"/>
            <a:ext cx="7408357" cy="2634615"/>
            <a:chOff x="0" y="0"/>
            <a:chExt cx="9877809" cy="3512820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0"/>
              <a:ext cx="9877809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Custo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m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e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r 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Behav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io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r A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n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alysi</a:t>
              </a:r>
              <a:r>
                <a:rPr lang="en-US" sz="2900" strike="noStrike" u="none">
                  <a:solidFill>
                    <a:srgbClr val="FFFFFF"/>
                  </a:solidFill>
                  <a:latin typeface="Lovelace"/>
                  <a:ea typeface="Lovelace"/>
                  <a:cs typeface="Lovelace"/>
                  <a:sym typeface="Lovelace"/>
                </a:rPr>
                <a:t>s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742950"/>
              <a:ext cx="9877809" cy="2769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In physical stores, YOLO detects which products customers interact with.</a:t>
              </a:r>
            </a:p>
            <a:p>
              <a:pPr algn="l" marL="518160" indent="-259080" lvl="1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Improves shelf arrangement and store layout decisions</a:t>
              </a:r>
              <a:r>
                <a:rPr lang="en-US" sz="2400">
                  <a:solidFill>
                    <a:srgbClr val="FFFFFF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.</a:t>
              </a:r>
            </a:p>
            <a:p>
              <a:pPr algn="l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33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1827" t="0" r="4079" b="0"/>
          <a:stretch>
            <a:fillRect/>
          </a:stretch>
        </p:blipFill>
        <p:spPr>
          <a:xfrm flipH="false" flipV="false" rot="0">
            <a:off x="0" y="-322910"/>
            <a:ext cx="18288000" cy="109328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DAGmvjRsXGs</dc:identifier>
  <dcterms:modified xsi:type="dcterms:W3CDTF">2011-08-01T06:04:30Z</dcterms:modified>
  <cp:revision>1</cp:revision>
  <dc:title>YOLO-DL-Presentation</dc:title>
</cp:coreProperties>
</file>

<file path=docProps/thumbnail.jpeg>
</file>